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Lobster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Lobster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089283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089283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8b6d639db0db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8b6d639db0db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2afdcc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2afdcc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096e169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096e169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aed12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daed12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c55742ed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c55742ed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096e169e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096e169e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c55742ed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c55742ed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c55742ed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c55742ed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1f724f7b4b7e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1f724f7b4b7e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f724f7b4b7e4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f724f7b4b7e4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hyperlink" Target="https://github.com/MColombari/SmartBottle.git" TargetMode="External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hyperlink" Target="https://github.com/MColombari/SmartBottle.git" TargetMode="External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Unimore Smart Bottle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Colombari Mattia, Pirrelli Marco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-104025" y="632003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Database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450" y="1633038"/>
            <a:ext cx="5609096" cy="303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625" y="289650"/>
            <a:ext cx="1692924" cy="8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b="7002" l="1845" r="12713" t="0"/>
          <a:stretch/>
        </p:blipFill>
        <p:spPr>
          <a:xfrm>
            <a:off x="1803750" y="499350"/>
            <a:ext cx="2839498" cy="4120553"/>
          </a:xfrm>
          <a:prstGeom prst="rect">
            <a:avLst/>
          </a:prstGeom>
          <a:noFill/>
          <a:ln>
            <a:noFill/>
          </a:ln>
          <a:effectLst>
            <a:outerShdw blurRad="557213" rotWithShape="0" algn="bl" dir="2400000" dist="104775">
              <a:srgbClr val="6AA84F"/>
            </a:outerShdw>
          </a:effectLst>
        </p:spPr>
      </p:pic>
      <p:sp>
        <p:nvSpPr>
          <p:cNvPr id="197" name="Google Shape;197;p23"/>
          <p:cNvSpPr txBox="1"/>
          <p:nvPr/>
        </p:nvSpPr>
        <p:spPr>
          <a:xfrm>
            <a:off x="5199088" y="1936481"/>
            <a:ext cx="350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Thank you for your attention and consideration</a:t>
            </a:r>
            <a:endParaRPr sz="2100"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6508762" y="4058581"/>
            <a:ext cx="882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8739" y="3056588"/>
            <a:ext cx="1002026" cy="1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7002" l="1845" r="12713" t="0"/>
          <a:stretch/>
        </p:blipFill>
        <p:spPr>
          <a:xfrm>
            <a:off x="1803750" y="499350"/>
            <a:ext cx="2839498" cy="4120553"/>
          </a:xfrm>
          <a:prstGeom prst="rect">
            <a:avLst/>
          </a:prstGeom>
          <a:noFill/>
          <a:ln>
            <a:noFill/>
          </a:ln>
          <a:effectLst>
            <a:outerShdw blurRad="557213" rotWithShape="0" algn="bl" dir="2400000" dist="104775">
              <a:srgbClr val="6AA84F"/>
            </a:outerShdw>
          </a:effectLst>
        </p:spPr>
      </p:pic>
      <p:sp>
        <p:nvSpPr>
          <p:cNvPr id="205" name="Google Shape;205;p24"/>
          <p:cNvSpPr txBox="1"/>
          <p:nvPr/>
        </p:nvSpPr>
        <p:spPr>
          <a:xfrm>
            <a:off x="6508762" y="4058581"/>
            <a:ext cx="88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8739" y="3056588"/>
            <a:ext cx="1002026" cy="10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4294967295" type="ctrTitle"/>
          </p:nvPr>
        </p:nvSpPr>
        <p:spPr>
          <a:xfrm>
            <a:off x="5130388" y="1698550"/>
            <a:ext cx="36387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Unimore Smart Bottle</a:t>
            </a:r>
            <a:endParaRPr/>
          </a:p>
        </p:txBody>
      </p:sp>
      <p:sp>
        <p:nvSpPr>
          <p:cNvPr id="208" name="Google Shape;208;p24"/>
          <p:cNvSpPr txBox="1"/>
          <p:nvPr>
            <p:ph idx="4294967295" type="subTitle"/>
          </p:nvPr>
        </p:nvSpPr>
        <p:spPr>
          <a:xfrm>
            <a:off x="5938275" y="2285050"/>
            <a:ext cx="20229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</a:rPr>
              <a:t>Colombari M. and Pirrelli M.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Water bottle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99725"/>
            <a:ext cx="56886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In the bottle we use, as a microcontroller, an Arduino Nano that communicates with different modules/sensors: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HC-05 Bluetooth module: Serial communication, we also retrieve the status of the connection (connected or not).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Battery module: provide battery charge.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GY-521: Accelerometer connected with I2C.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FSRs Force Sensing Resistor, there are each in a voltage divider, and we read the analog value.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LEDs (addressable ws2812b led): connected with a NRZ (Non Return to Zero) protocol.</a:t>
            </a:r>
            <a:endParaRPr sz="1400"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7621" l="33585" r="34045" t="0"/>
          <a:stretch/>
        </p:blipFill>
        <p:spPr>
          <a:xfrm>
            <a:off x="6909927" y="1298713"/>
            <a:ext cx="1414927" cy="30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Bottle states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754100"/>
            <a:ext cx="75057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Internal bottle state: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 startAt="0"/>
            </a:pPr>
            <a:r>
              <a:rPr lang="it"/>
              <a:t>Idle: Starting </a:t>
            </a:r>
            <a:r>
              <a:rPr lang="it"/>
              <a:t>state</a:t>
            </a:r>
            <a:r>
              <a:rPr lang="it"/>
              <a:t> where the bottle is moving or not vertical, we get back to this state (form 1 or 2) if the bottle is moving or is not vertical.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0"/>
            </a:pPr>
            <a:r>
              <a:rPr lang="it"/>
              <a:t>Waiting: The bottle is steady and vertical, so now we wait before reading.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0"/>
            </a:pPr>
            <a:r>
              <a:rPr lang="it"/>
              <a:t>Reading: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it"/>
              <a:t>We start reading from the weight sensor, every 300 ms, and we fill a buffer of value.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it"/>
              <a:t>When the buffer is full then we send data to the application (if we have a connection), or print the values on the serial monitor.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0"/>
            </a:pPr>
            <a:r>
              <a:rPr lang="it"/>
              <a:t>Resting: after sending </a:t>
            </a:r>
            <a:r>
              <a:rPr lang="it"/>
              <a:t>the</a:t>
            </a:r>
            <a:r>
              <a:rPr lang="it"/>
              <a:t> data we wait to restart the cycle, this state doesn’t depend on the </a:t>
            </a:r>
            <a:r>
              <a:rPr lang="it"/>
              <a:t>position</a:t>
            </a:r>
            <a:r>
              <a:rPr lang="it"/>
              <a:t> of the bottle.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Bottle </a:t>
            </a:r>
            <a:r>
              <a:rPr lang="it"/>
              <a:t>flags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754100"/>
            <a:ext cx="7505700" cy="28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define two variables to verify the state of the bottle: is_still and is_vertical. These boolean variables are updated over the values read on the GY-521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From the sensor, we obtain acceleration data for each axis. Each reading is stored in a vector of 10 elements called </a:t>
            </a:r>
            <a:r>
              <a:rPr i="1" lang="it" u="sng"/>
              <a:t>values_x</a:t>
            </a:r>
            <a:r>
              <a:rPr lang="it"/>
              <a:t>, then, from that vector, we calculate the means and store it in another vector called </a:t>
            </a:r>
            <a:r>
              <a:rPr i="1" lang="it" u="sng"/>
              <a:t>means_X</a:t>
            </a:r>
            <a:r>
              <a:rPr lang="it"/>
              <a:t> that we use in the end to study the bottle movement, using the mean helps reduce the noise from the sensor.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i="1" lang="it"/>
              <a:t>is_still</a:t>
            </a:r>
            <a:r>
              <a:rPr lang="it"/>
              <a:t> variable is obtained by calculating the max distance between two values in the </a:t>
            </a:r>
            <a:r>
              <a:rPr i="1" lang="it"/>
              <a:t>means_X</a:t>
            </a:r>
            <a:r>
              <a:rPr lang="it"/>
              <a:t> vector.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it"/>
              <a:t>is_vertical</a:t>
            </a:r>
            <a:r>
              <a:rPr lang="it"/>
              <a:t> variable is obtained by calculating the mean for each axis and comparing it to a set of thresholds.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Each buffer dimension is designed to not exceed the microcontroller memory limit.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Dispenser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43525" y="1755050"/>
            <a:ext cx="5313300" cy="20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dispenser can be accessed only by our bottle, it reads the NFC tag embedded inside the bottom of the bottle, with a RFID-RC522 sensor, where the bottle ID is stored.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For our implementation we consider a water dispenser not connected to the water system, so with a finite </a:t>
            </a:r>
            <a:r>
              <a:rPr lang="it"/>
              <a:t>amount</a:t>
            </a:r>
            <a:r>
              <a:rPr lang="it"/>
              <a:t> of water, we have a </a:t>
            </a:r>
            <a:r>
              <a:rPr lang="it"/>
              <a:t>potentiometer</a:t>
            </a:r>
            <a:r>
              <a:rPr lang="it"/>
              <a:t> that simulate the water level detected in the </a:t>
            </a:r>
            <a:r>
              <a:rPr lang="it"/>
              <a:t>system.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The if the water level is too low the bridge send a distress signal to the server.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11844" l="11014" r="19671" t="13142"/>
          <a:stretch/>
        </p:blipFill>
        <p:spPr>
          <a:xfrm rot="-5400000">
            <a:off x="6001063" y="1446499"/>
            <a:ext cx="2772526" cy="22505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93C47D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Recommendations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848200"/>
            <a:ext cx="75057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When a user refills a bottle at a water cooler, the event is recorded along with the timestamp in the database. Such data is then used to construct recommendations through the python library “Implicit”.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/>
              <a:t>The prediction is done with a collaborative filtering approach: rather than describing items (the dispensers) through a set of attributes and suggesting similar items to the ones a specific user has interacted with, we look for users who behave similarly to the subject and suggest items that they have enjoyed.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/>
              <a:t>This approach works well in the context of water coolers because the coolers’ only distinguishing feature is their position. Nonetheless users, by interacting with them, </a:t>
            </a:r>
            <a:r>
              <a:rPr lang="it" sz="1400"/>
              <a:t>will still create patterns.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4172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Engagement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866675"/>
            <a:ext cx="40302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Another key factor in the user’s choice is how busy a cooler is.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/>
              <a:t>Cooler usage data is also employed to train an </a:t>
            </a:r>
            <a:r>
              <a:rPr lang="it" sz="1400"/>
              <a:t>engagement</a:t>
            </a:r>
            <a:r>
              <a:rPr lang="it" sz="1400"/>
              <a:t> predictor model with the python library “</a:t>
            </a:r>
            <a:r>
              <a:rPr lang="it" sz="1400"/>
              <a:t>fbprophet</a:t>
            </a:r>
            <a:r>
              <a:rPr lang="it" sz="1400"/>
              <a:t>”.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/>
              <a:t>The model, then, is able to calculate estimates on the amount of people that will interact with a dispenser in a particular timeframe (1 hour).</a:t>
            </a:r>
            <a:endParaRPr sz="1400"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950" y="1800200"/>
            <a:ext cx="3797251" cy="2261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Handling Telegram commands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19150" y="1707775"/>
            <a:ext cx="3753000" cy="29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Telegram allows 2 paradigms for bot programming: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Polling </a:t>
            </a:r>
            <a:r>
              <a:rPr lang="it"/>
              <a:t>- A dedicated thread </a:t>
            </a:r>
            <a:r>
              <a:rPr lang="it"/>
              <a:t>continuously</a:t>
            </a:r>
            <a:r>
              <a:rPr lang="it"/>
              <a:t> loops while polling the Telegram server for updates. Whenever the user sends a command, it is inserted in a queue and will eventually be handled.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Webhook </a:t>
            </a:r>
            <a:r>
              <a:rPr lang="it"/>
              <a:t>- An https enabled web resource is linked as a webhook for the bot. Whenever a new command is sent, it immediately gets redirected to the webhook to be processed </a:t>
            </a:r>
            <a:r>
              <a:rPr lang="it"/>
              <a:t>asynchronously.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Since the server is already a looping thread, a webhook paradigm fits the architecture better.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29225"/>
            <a:ext cx="4221149" cy="299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502175"/>
            <a:ext cx="7505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server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00" y="1182875"/>
            <a:ext cx="2940277" cy="11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675" y="1299573"/>
            <a:ext cx="1883475" cy="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796375" y="2242300"/>
            <a:ext cx="3875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server is coded with Python using Flask and is hosted remotely on pythonanywhere.com, which includes a MySQL database. The connection to the db is realized through the MySQLdb module.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/>
              <a:t>The default domain at </a:t>
            </a:r>
            <a:r>
              <a:rPr i="1" lang="it" sz="1400"/>
              <a:t>.pythonanywhere.com</a:t>
            </a:r>
            <a:r>
              <a:rPr lang="it" sz="1400"/>
              <a:t> also automatically comes with a https certificate, </a:t>
            </a:r>
            <a:r>
              <a:rPr lang="it" sz="1400"/>
              <a:t>which</a:t>
            </a:r>
            <a:r>
              <a:rPr lang="it" sz="1400"/>
              <a:t> is needed to set up a Telegram webhook.</a:t>
            </a:r>
            <a:endParaRPr sz="1400"/>
          </a:p>
        </p:txBody>
      </p:sp>
      <p:sp>
        <p:nvSpPr>
          <p:cNvPr id="184" name="Google Shape;184;p21"/>
          <p:cNvSpPr txBox="1"/>
          <p:nvPr/>
        </p:nvSpPr>
        <p:spPr>
          <a:xfrm>
            <a:off x="5894200" y="2242300"/>
            <a:ext cx="21813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/water_drank/&lt;int:user_id&gt;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/recommendations/&lt;int:user_id&gt;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/engagement/is_busy/&lt;int:dispenser&gt;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/readings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/fills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/notifications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/bottles/register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/telegram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